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282" r:id="rId4"/>
    <p:sldId id="281" r:id="rId5"/>
    <p:sldId id="276" r:id="rId6"/>
    <p:sldId id="280" r:id="rId7"/>
    <p:sldId id="283" r:id="rId8"/>
    <p:sldId id="287" r:id="rId9"/>
    <p:sldId id="288" r:id="rId10"/>
    <p:sldId id="289" r:id="rId11"/>
    <p:sldId id="278" r:id="rId12"/>
    <p:sldId id="274" r:id="rId13"/>
    <p:sldId id="290" r:id="rId14"/>
    <p:sldId id="286" r:id="rId1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Elizabeth Carrothers" initials="SEC" lastIdx="1" clrIdx="0">
    <p:extLst>
      <p:ext uri="{19B8F6BF-5375-455C-9EA6-DF929625EA0E}">
        <p15:presenceInfo xmlns:p15="http://schemas.microsoft.com/office/powerpoint/2012/main" userId="S-1-5-21-1062260091-2062442074-4155186622-14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EBE600"/>
    <a:srgbClr val="4472C4"/>
    <a:srgbClr val="FFFFFF"/>
    <a:srgbClr val="B41939"/>
    <a:srgbClr val="FFF901"/>
    <a:srgbClr val="D1E1C1"/>
    <a:srgbClr val="98C2BE"/>
    <a:srgbClr val="98BAC2"/>
    <a:srgbClr val="88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7" autoAdjust="0"/>
    <p:restoredTop sz="77851" autoAdjust="0"/>
  </p:normalViewPr>
  <p:slideViewPr>
    <p:cSldViewPr snapToGrid="0">
      <p:cViewPr varScale="1">
        <p:scale>
          <a:sx n="75" d="100"/>
          <a:sy n="75" d="100"/>
        </p:scale>
        <p:origin x="84" y="4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94D8-7AA2-45B2-B269-4AD5E87AE9A5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DAFA6-5CAD-42C9-878B-3D0A028B6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1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AFA6-5CAD-42C9-878B-3D0A028B64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6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AFA6-5CAD-42C9-878B-3D0A028B64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4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AFA6-5CAD-42C9-878B-3D0A028B64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6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6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8031" indent="-2838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5434" indent="-2270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9610" indent="-2270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3783" indent="-2270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957" indent="-227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2131" indent="-227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6306" indent="-227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0479" indent="-227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50BE0C-5E2F-440A-A6F0-EDD0F6855D50}" type="slidenum">
              <a:rPr lang="en-GB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7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2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AFA6-5CAD-42C9-878B-3D0A028B64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9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438" y="777875"/>
            <a:ext cx="7194551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42" indent="-169842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2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9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6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6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25B1-9033-4B17-B5F4-B65326A916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9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8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5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844824"/>
            <a:ext cx="109728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41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9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9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55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4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4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72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25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82F25B2-3808-490F-A7A0-691203293A5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000" b="1">
              <a:latin typeface="Arial Narrow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125D4FEE-864A-4BBB-AAB6-00BA3EA1CFE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28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57354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7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7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4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8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2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67FA-56DB-4840-A2B7-96D51650042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418A-91B0-44C3-963F-DE2992C39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77AD0-10B1-4EE5-92BA-EBF5432FC72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6CEA-C76D-461A-B708-DF21A681B18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5723945"/>
            <a:ext cx="7344139" cy="116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6024222"/>
            <a:ext cx="4040716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3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350" y="3278442"/>
            <a:ext cx="432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cs typeface="Times New Roman" panose="02020603050405020304" pitchFamily="18" charset="0"/>
              </a:rPr>
              <a:t>Fariba Soltani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8604" y="3737907"/>
            <a:ext cx="6348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Senior Expert - Portfolio Manager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HIV/AIDS Section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United Nations Office on Drugs and Crime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64140" y="1079091"/>
            <a:ext cx="12632701" cy="1746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Towards a Conducive Legal and Structural Environment</a:t>
            </a:r>
          </a:p>
          <a:p>
            <a:pPr algn="ctr"/>
            <a: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 for HIV Services: </a:t>
            </a:r>
            <a:r>
              <a:rPr lang="en-GB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Responding to the needs of women in prisons &amp;</a:t>
            </a:r>
            <a:b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women who inject drugs in </a:t>
            </a:r>
            <a:b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en-US" sz="3600" dirty="0"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Afghanistan, Nepal and Pakistan</a:t>
            </a:r>
            <a:endParaRPr lang="en-GB" sz="3600" dirty="0">
              <a:latin typeface="+mn-lt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60" y="4938236"/>
            <a:ext cx="1373886" cy="1591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6" y="5436847"/>
            <a:ext cx="4461392" cy="8278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81131B3-5DED-4B25-AF64-0F528387730B}"/>
              </a:ext>
            </a:extLst>
          </p:cNvPr>
          <p:cNvGrpSpPr/>
          <p:nvPr/>
        </p:nvGrpSpPr>
        <p:grpSpPr>
          <a:xfrm>
            <a:off x="0" y="0"/>
            <a:ext cx="621756" cy="6858000"/>
            <a:chOff x="0" y="0"/>
            <a:chExt cx="410963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95B6C56-670E-4808-B796-2E38393734BD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990C9F8-B61F-48E2-A06D-CDD16A521DB5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9FC17CE-E377-4C13-8403-79CA516A61A1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7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8"/>
    </mc:Choice>
    <mc:Fallback>
      <p:transition spd="slow" advTm="12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756" y="209604"/>
            <a:ext cx="8298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AD47"/>
                </a:solidFill>
              </a:rPr>
              <a:t>Sustainability: Multi-layered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846" y="1296545"/>
            <a:ext cx="99520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Governments  acknowledge the </a:t>
            </a:r>
            <a:r>
              <a:rPr lang="en-GB" sz="2800" b="1" dirty="0">
                <a:solidFill>
                  <a:srgbClr val="70AD47"/>
                </a:solidFill>
              </a:rPr>
              <a:t>needs</a:t>
            </a:r>
            <a:r>
              <a:rPr lang="en-GB" sz="2800" dirty="0"/>
              <a:t> of these vulnerable women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AD47"/>
                </a:solidFill>
              </a:rPr>
              <a:t>Advocacy and trainings</a:t>
            </a:r>
            <a:r>
              <a:rPr lang="en-GB" sz="2800" dirty="0"/>
              <a:t> have had long standing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Supported </a:t>
            </a:r>
            <a:r>
              <a:rPr lang="en-GB" sz="2800" b="1" dirty="0">
                <a:solidFill>
                  <a:srgbClr val="70AD47"/>
                </a:solidFill>
              </a:rPr>
              <a:t>legal and policy reforms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Included in Global Fund proposals in countries, </a:t>
            </a:r>
            <a:r>
              <a:rPr lang="en-GB" sz="2800" b="1" dirty="0">
                <a:solidFill>
                  <a:srgbClr val="70AD47"/>
                </a:solidFill>
              </a:rPr>
              <a:t>BUT didn’t receive the needed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Still </a:t>
            </a:r>
            <a:r>
              <a:rPr lang="en-GB" sz="2800" b="1" dirty="0">
                <a:solidFill>
                  <a:srgbClr val="70AD47"/>
                </a:solidFill>
              </a:rPr>
              <a:t>large gaps </a:t>
            </a:r>
            <a:r>
              <a:rPr lang="en-GB" sz="2800" dirty="0"/>
              <a:t>in service provisions remain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856C1E8-3EE8-4F5A-9D9B-AD24787442E2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9A4878F-0093-40B2-B328-CB521E895084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5864A65-0994-4ACE-926B-3685A691D13B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604A875-5E86-49FB-A935-765E8024A422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4331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8164"/>
            <a:ext cx="4680953" cy="6481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1264" y="4097867"/>
            <a:ext cx="1935480" cy="472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88164"/>
            <a:ext cx="4533899" cy="64587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98B2B58-B024-4126-ADE2-826C264BA44A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783625D-F9DE-46E9-AE5D-BA9E68F49E24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749A428-1183-4C42-BA5B-6A611E920096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11DFD2E-0D1C-4915-8695-DDF2562EB5C5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2C68B3-BF0A-49A0-A740-282684559352}"/>
              </a:ext>
            </a:extLst>
          </p:cNvPr>
          <p:cNvSpPr txBox="1"/>
          <p:nvPr/>
        </p:nvSpPr>
        <p:spPr>
          <a:xfrm rot="16200000">
            <a:off x="-3123099" y="2876560"/>
            <a:ext cx="701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AD47"/>
                </a:solidFill>
              </a:rPr>
              <a:t>RESOURCES ARE AVAILABLE </a:t>
            </a:r>
          </a:p>
        </p:txBody>
      </p:sp>
    </p:spTree>
    <p:extLst>
      <p:ext uri="{BB962C8B-B14F-4D97-AF65-F5344CB8AC3E}">
        <p14:creationId xmlns:p14="http://schemas.microsoft.com/office/powerpoint/2010/main" val="416597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B1F70-52D7-4960-9CA0-BFF59D812FB9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D38D922-09CB-4BA4-97C3-26CFDFD9A07C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556D8FA-B439-4B03-82DF-DE61F5E49902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F3D8DF8-B1E3-4124-9D89-DE14C381A174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007638-24FF-4E27-BAC4-E18A32CDA2A2}"/>
              </a:ext>
            </a:extLst>
          </p:cNvPr>
          <p:cNvSpPr txBox="1"/>
          <p:nvPr/>
        </p:nvSpPr>
        <p:spPr>
          <a:xfrm rot="16200000">
            <a:off x="-2459945" y="2794702"/>
            <a:ext cx="6200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70AD47"/>
                </a:solidFill>
              </a:rPr>
              <a:t>Happening now!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6EDCF2-2521-4294-A6F6-8DC32187B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17" y="408856"/>
            <a:ext cx="8049283" cy="60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721" y="1484635"/>
            <a:ext cx="5040313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500" dirty="0">
                <a:solidFill>
                  <a:srgbClr val="0070C0"/>
                </a:solidFill>
                <a:latin typeface="Helvetica Neue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604800"/>
            <a:ext cx="1080120" cy="1078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5920" y="28792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 Neue"/>
              </a:rPr>
              <a:t>@UNODC_HIV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BE848E-321A-44F5-8422-147B971AA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62" y="3957800"/>
            <a:ext cx="1318229" cy="1555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42C0B-E6C8-4A4B-A10E-30DD4DE83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46" y="6019491"/>
            <a:ext cx="3888288" cy="7215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2DD6AF-0A22-47A7-9E3F-403202DB30A2}"/>
              </a:ext>
            </a:extLst>
          </p:cNvPr>
          <p:cNvGrpSpPr/>
          <p:nvPr/>
        </p:nvGrpSpPr>
        <p:grpSpPr>
          <a:xfrm>
            <a:off x="10797702" y="0"/>
            <a:ext cx="1394298" cy="6858000"/>
            <a:chOff x="0" y="0"/>
            <a:chExt cx="41096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918220B-1CD7-4C48-B25E-9C75C1AAB460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475013D-0216-43F8-A1B8-51C4D7911008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A2142B4-540C-4DC7-8B35-221E3130D7D7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5977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ajec\Desktop\Figure 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885887"/>
            <a:ext cx="1152128" cy="2722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994791" y="4390500"/>
            <a:ext cx="2728525" cy="1486772"/>
          </a:xfrm>
          <a:prstGeom prst="wedgeEllipseCallout">
            <a:avLst>
              <a:gd name="adj1" fmla="val 79122"/>
              <a:gd name="adj2" fmla="val -59504"/>
            </a:avLst>
          </a:prstGeom>
          <a:solidFill>
            <a:srgbClr val="C00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am treated as a criminal - I don’t feel safe going to health centres due to fear of arrest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0176" y="2996952"/>
            <a:ext cx="2736304" cy="1034746"/>
          </a:xfrm>
          <a:prstGeom prst="wedgeEllipseCallout">
            <a:avLst>
              <a:gd name="adj1" fmla="val -74262"/>
              <a:gd name="adj2" fmla="val 851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300" b="1" dirty="0"/>
              <a:t>Health-care workers do not trust me, as if I just want drugs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6168008" y="908720"/>
            <a:ext cx="1911336" cy="1841062"/>
          </a:xfrm>
          <a:prstGeom prst="wedgeEllipseCallout">
            <a:avLst>
              <a:gd name="adj1" fmla="val -36382"/>
              <a:gd name="adj2" fmla="val 69759"/>
            </a:avLst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don’t feel comfortable going to HIV service points run only by male staff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143340" y="1628800"/>
            <a:ext cx="2152461" cy="1137268"/>
          </a:xfrm>
          <a:prstGeom prst="wedgeEllipseCallout">
            <a:avLst>
              <a:gd name="adj1" fmla="val 89709"/>
              <a:gd name="adj2" fmla="val 6030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fear losing custody of my child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079776" y="908720"/>
            <a:ext cx="2066930" cy="1291056"/>
          </a:xfrm>
          <a:prstGeom prst="wedgeEllipseCallout">
            <a:avLst>
              <a:gd name="adj1" fmla="val 17318"/>
              <a:gd name="adj2" fmla="val 931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am subjected to forced sterilisation or abortion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703512" y="2858528"/>
            <a:ext cx="2731252" cy="1506576"/>
          </a:xfrm>
          <a:prstGeom prst="wedgeEllipseCallout">
            <a:avLst>
              <a:gd name="adj1" fmla="val 74408"/>
              <a:gd name="adj2" fmla="val 969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have to get permission from my family  members or spouse to access services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112224" y="1196753"/>
            <a:ext cx="2160240" cy="1754835"/>
          </a:xfrm>
          <a:prstGeom prst="wedgeEllipseCallout">
            <a:avLst>
              <a:gd name="adj1" fmla="val -111513"/>
              <a:gd name="adj2" fmla="val 7184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often  have to sell  sex to get drugs and inject drugs with the needle used by my partner</a:t>
            </a:r>
          </a:p>
          <a:p>
            <a:pPr algn="ctr" rtl="0"/>
            <a:endParaRPr lang="en-GB" sz="1300" b="1" dirty="0"/>
          </a:p>
        </p:txBody>
      </p:sp>
      <p:sp>
        <p:nvSpPr>
          <p:cNvPr id="15" name="Oval Callout 14"/>
          <p:cNvSpPr/>
          <p:nvPr/>
        </p:nvSpPr>
        <p:spPr>
          <a:xfrm>
            <a:off x="7248128" y="4077072"/>
            <a:ext cx="2520280" cy="1884202"/>
          </a:xfrm>
          <a:prstGeom prst="wedgeEllipseCallout">
            <a:avLst>
              <a:gd name="adj1" fmla="val -80210"/>
              <a:gd name="adj2" fmla="val -5029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300" b="1" dirty="0"/>
              <a:t>I often  face violence including sexual violence, even from people who should protect me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0608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I am a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rgbClr val="70AD47"/>
                </a:solidFill>
              </a:rPr>
              <a:t>woman who uses drugs </a:t>
            </a:r>
            <a:r>
              <a:rPr lang="en-GB" sz="3600" b="1" dirty="0"/>
              <a:t>and…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F49354-1B1B-4B43-94E1-A2E1A21EDE81}"/>
              </a:ext>
            </a:extLst>
          </p:cNvPr>
          <p:cNvGrpSpPr/>
          <p:nvPr/>
        </p:nvGrpSpPr>
        <p:grpSpPr>
          <a:xfrm rot="5400000">
            <a:off x="5717274" y="383276"/>
            <a:ext cx="757449" cy="12192000"/>
            <a:chOff x="0" y="0"/>
            <a:chExt cx="410963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D25034B-A207-4F6F-B977-F4B79535492D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14EDCA-5925-461A-AD28-E5DFADC3B2DF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11819F1-ED4A-4835-A146-6268B602225F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28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ajec\Desktop\Figure 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810433"/>
            <a:ext cx="1152128" cy="2722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279576" y="4365104"/>
            <a:ext cx="2520008" cy="1194282"/>
          </a:xfrm>
          <a:prstGeom prst="wedgeEllipseCallout">
            <a:avLst>
              <a:gd name="adj1" fmla="val 76650"/>
              <a:gd name="adj2" fmla="val -4727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We don’t have access to sexual and reproductive health care services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76121" y="908720"/>
            <a:ext cx="3014781" cy="1358048"/>
          </a:xfrm>
          <a:prstGeom prst="wedgeEllipseCallout">
            <a:avLst>
              <a:gd name="adj1" fmla="val -76324"/>
              <a:gd name="adj2" fmla="val 114501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300" b="1" dirty="0"/>
              <a:t>We have no methadone here, so I started injecting drugs again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248129" y="4509121"/>
            <a:ext cx="2592289" cy="1285583"/>
          </a:xfrm>
          <a:prstGeom prst="wedgeEllipseCallout">
            <a:avLst>
              <a:gd name="adj1" fmla="val -73068"/>
              <a:gd name="adj2" fmla="val -2776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I am forced to have sex to get  any incentive or earned privilege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919536" y="2708920"/>
            <a:ext cx="2667914" cy="1602422"/>
          </a:xfrm>
          <a:prstGeom prst="wedgeEllipseCallout">
            <a:avLst>
              <a:gd name="adj1" fmla="val 68518"/>
              <a:gd name="adj2" fmla="val -7958"/>
            </a:avLst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300" b="1" dirty="0"/>
              <a:t>I also inject drugs with used syringe &amp; needle as we can’t get sterile needles-syringes here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248128" y="2492896"/>
            <a:ext cx="3168352" cy="1818446"/>
          </a:xfrm>
          <a:prstGeom prst="wedgeEllipseCallout">
            <a:avLst>
              <a:gd name="adj1" fmla="val -76950"/>
              <a:gd name="adj2" fmla="val 6042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300" b="1" dirty="0"/>
              <a:t>I am pregnant &amp; living with HIV. My treatment stopped since I came here. I don’t want my child to be born with HIV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53493" y="58616"/>
            <a:ext cx="5470358" cy="706089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/>
              <a:t>I am </a:t>
            </a:r>
            <a:r>
              <a:rPr lang="en-GB" sz="3600" b="1" dirty="0">
                <a:solidFill>
                  <a:srgbClr val="4472C4"/>
                </a:solidFill>
              </a:rPr>
              <a:t>a woman in prison </a:t>
            </a:r>
            <a:r>
              <a:rPr lang="en-GB" sz="3600" b="1" dirty="0"/>
              <a:t>and…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2351584" y="1412776"/>
            <a:ext cx="2715002" cy="1161398"/>
          </a:xfrm>
          <a:prstGeom prst="wedgeEllipseCallout">
            <a:avLst>
              <a:gd name="adj1" fmla="val 48915"/>
              <a:gd name="adj2" fmla="val 110549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300" b="1" dirty="0"/>
              <a:t>I have been locked up without a trial for months </a:t>
            </a: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5051884" y="822722"/>
            <a:ext cx="2088232" cy="1358048"/>
          </a:xfrm>
          <a:prstGeom prst="wedgeEllipseCallout">
            <a:avLst>
              <a:gd name="adj1" fmla="val -10170"/>
              <a:gd name="adj2" fmla="val 93648"/>
            </a:avLst>
          </a:prstGeom>
          <a:solidFill>
            <a:schemeClr val="accent6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1300" b="1" dirty="0"/>
              <a:t>I was gang raped when I first arrived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081B8B-2726-41F1-8399-93E5FF9EC651}"/>
              </a:ext>
            </a:extLst>
          </p:cNvPr>
          <p:cNvGrpSpPr/>
          <p:nvPr/>
        </p:nvGrpSpPr>
        <p:grpSpPr>
          <a:xfrm>
            <a:off x="0" y="0"/>
            <a:ext cx="621756" cy="6858000"/>
            <a:chOff x="0" y="0"/>
            <a:chExt cx="410963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5AEC46D-6CB4-485B-BD12-DD36A8F87F37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11C4BD5-E2B9-402D-A321-12740BC90AAF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53D80DE-9553-48C4-89B5-66568E4216BE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41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539" y="102228"/>
            <a:ext cx="11446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AD47"/>
              </a:buClr>
              <a:buFont typeface="Wingdings" panose="05000000000000000000" pitchFamily="2" charset="2"/>
              <a:buChar char="q"/>
            </a:pPr>
            <a:r>
              <a:rPr lang="en-GB" sz="2800" dirty="0"/>
              <a:t>Unsafe injecting drug use is main mode of transmission of HIV and HCV in these three UNODC project countries </a:t>
            </a:r>
          </a:p>
          <a:p>
            <a:pPr>
              <a:buClr>
                <a:srgbClr val="70AD47"/>
              </a:buClr>
            </a:pPr>
            <a:endParaRPr lang="en-GB" sz="2800" dirty="0"/>
          </a:p>
          <a:p>
            <a:pPr marL="457200" indent="-457200">
              <a:buClr>
                <a:srgbClr val="70AD47"/>
              </a:buClr>
              <a:buFont typeface="Wingdings" panose="05000000000000000000" pitchFamily="2" charset="2"/>
              <a:buChar char="q"/>
            </a:pPr>
            <a:r>
              <a:rPr lang="en-GB" sz="2800" dirty="0"/>
              <a:t>No specific services existed for women who use drugs or women in prisons before this program started in 2008</a:t>
            </a:r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3" y="2410233"/>
            <a:ext cx="6260570" cy="3522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2410233"/>
            <a:ext cx="4662233" cy="35220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3B3A18E-1989-4BB1-95F0-5A746EDBC24D}"/>
              </a:ext>
            </a:extLst>
          </p:cNvPr>
          <p:cNvGrpSpPr/>
          <p:nvPr/>
        </p:nvGrpSpPr>
        <p:grpSpPr>
          <a:xfrm rot="5400000">
            <a:off x="5717274" y="383276"/>
            <a:ext cx="757449" cy="12192000"/>
            <a:chOff x="0" y="0"/>
            <a:chExt cx="410963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9643738-E096-4468-8C26-C53393700F83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5D67258-ABB9-4B2A-A6D5-8C2F03DF1365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C3902E5-8F38-4AC4-AB16-214F5CF785DC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0706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98"/>
            <a:ext cx="11983618" cy="864096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70AD47"/>
                </a:solidFill>
              </a:rPr>
              <a:t>UNODC support to countries: Using the human rights &amp; gender lenses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212" y="771735"/>
            <a:ext cx="6789906" cy="533552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GB" sz="2400" dirty="0"/>
              <a:t>Review </a:t>
            </a:r>
            <a:r>
              <a:rPr lang="en-GB" sz="2400" b="1" dirty="0"/>
              <a:t>drugs &amp; criminal justice law, policies &amp; practices </a:t>
            </a:r>
            <a:r>
              <a:rPr lang="en-GB" sz="2400" dirty="0"/>
              <a:t>to determine if they have a negative impact on women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GB" sz="2400" dirty="0"/>
              <a:t>Ensure that </a:t>
            </a:r>
            <a:r>
              <a:rPr lang="en-GB" sz="2400" b="1" dirty="0"/>
              <a:t>HIV policy and programme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gender responsive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GB" sz="2400" dirty="0"/>
              <a:t>Consider effective &amp; humane approaches, e.g. </a:t>
            </a:r>
            <a:r>
              <a:rPr lang="en-GB" sz="2400" b="1" dirty="0"/>
              <a:t>alternatives to imprisonment </a:t>
            </a:r>
            <a:r>
              <a:rPr lang="en-GB" sz="2400" dirty="0"/>
              <a:t>for women, including for those who use drugs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n-GB" sz="2400" dirty="0"/>
              <a:t>Involve &amp; support </a:t>
            </a:r>
            <a:r>
              <a:rPr lang="en-GB" sz="2400" b="1" dirty="0"/>
              <a:t>CSO &amp; CBO representing women who use drugs </a:t>
            </a:r>
            <a:r>
              <a:rPr lang="en-GB" sz="2400" dirty="0"/>
              <a:t>in programme design, implementation, monitoring &amp; evaluation 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n-GB" sz="2400" dirty="0"/>
              <a:t>Implement &amp; enforce measures to </a:t>
            </a:r>
            <a:r>
              <a:rPr lang="en-GB" sz="2400" b="1" dirty="0"/>
              <a:t>prevent violence, including sexual violence</a:t>
            </a:r>
            <a:r>
              <a:rPr lang="en-GB" sz="2400" dirty="0"/>
              <a:t>, both in community and in prisons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GB" sz="2400" b="1" dirty="0"/>
          </a:p>
          <a:p>
            <a:pPr>
              <a:buClr>
                <a:schemeClr val="accent3"/>
              </a:buClr>
            </a:pPr>
            <a:endParaRPr lang="en-GB" sz="2400" dirty="0"/>
          </a:p>
        </p:txBody>
      </p:sp>
      <p:pic>
        <p:nvPicPr>
          <p:cNvPr id="1026" name="Picture 2" descr="G:\docs\HIV-AIDS\Gender and HIV-AIDS\Nepal\DSC_5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91" y="1186774"/>
            <a:ext cx="4623514" cy="30950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54" y="4454682"/>
            <a:ext cx="1775706" cy="1682884"/>
          </a:xfrm>
          <a:prstGeom prst="rect">
            <a:avLst/>
          </a:prstGeom>
        </p:spPr>
      </p:pic>
      <p:pic>
        <p:nvPicPr>
          <p:cNvPr id="5" name="Picture 2" descr="Flag of Norway">
            <a:extLst>
              <a:ext uri="{FF2B5EF4-FFF2-40B4-BE49-F238E27FC236}">
                <a16:creationId xmlns:a16="http://schemas.microsoft.com/office/drawing/2014/main" xmlns="" id="{4DE66CCF-5310-4CB3-A3F8-E1A56E09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81" y="4454682"/>
            <a:ext cx="1647324" cy="11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1CC861-2FA0-4F7A-B73F-46F38713F943}"/>
              </a:ext>
            </a:extLst>
          </p:cNvPr>
          <p:cNvGrpSpPr/>
          <p:nvPr/>
        </p:nvGrpSpPr>
        <p:grpSpPr>
          <a:xfrm rot="5400000">
            <a:off x="5735781" y="401784"/>
            <a:ext cx="720435" cy="12192000"/>
            <a:chOff x="0" y="0"/>
            <a:chExt cx="41096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6FB8FC8-BE67-4B71-9A6D-87B5592BDC4A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3062C18-85B0-4575-B947-0A2178CF59B6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5396C97-47A4-406A-BEF6-CB5E383D7173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7512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68812" cy="936104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AD47"/>
                </a:solidFill>
              </a:rPr>
              <a:t>Gender-responsive programming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2239030"/>
            <a:ext cx="5149819" cy="386173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36104"/>
            <a:ext cx="73009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Comprehensive </a:t>
            </a:r>
            <a:r>
              <a:rPr lang="en-GB" sz="3200" b="1" dirty="0">
                <a:solidFill>
                  <a:srgbClr val="70AD47"/>
                </a:solidFill>
                <a:latin typeface="+mj-lt"/>
              </a:rPr>
              <a:t>HIV services</a:t>
            </a:r>
            <a:r>
              <a:rPr lang="en-GB" sz="3200" dirty="0">
                <a:latin typeface="+mj-lt"/>
              </a:rPr>
              <a:t>, including harm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70AD47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0AD47"/>
                </a:solidFill>
                <a:latin typeface="+mj-lt"/>
              </a:rPr>
              <a:t>Capacity </a:t>
            </a:r>
            <a:r>
              <a:rPr lang="en-GB" sz="3200" dirty="0">
                <a:latin typeface="+mj-lt"/>
              </a:rPr>
              <a:t>building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0AD47"/>
                </a:solidFill>
                <a:latin typeface="+mj-lt"/>
              </a:rPr>
              <a:t>Advocacy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Operational </a:t>
            </a:r>
            <a:r>
              <a:rPr lang="en-GB" sz="3200" b="1" dirty="0">
                <a:solidFill>
                  <a:srgbClr val="70AD47"/>
                </a:solidFill>
                <a:latin typeface="+mj-lt"/>
              </a:rPr>
              <a:t>research</a:t>
            </a:r>
            <a:r>
              <a:rPr lang="en-GB" sz="3200" dirty="0">
                <a:latin typeface="+mj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0AD47"/>
                </a:solidFill>
                <a:latin typeface="+mj-lt"/>
              </a:rPr>
              <a:t>M</a:t>
            </a:r>
            <a:r>
              <a:rPr lang="en-GB" sz="3200" dirty="0">
                <a:latin typeface="+mj-lt"/>
              </a:rPr>
              <a:t>onitoring and </a:t>
            </a:r>
            <a:r>
              <a:rPr lang="en-GB" sz="3200" b="1" dirty="0">
                <a:solidFill>
                  <a:srgbClr val="70AD47"/>
                </a:solidFill>
                <a:latin typeface="+mj-lt"/>
              </a:rPr>
              <a:t>E</a:t>
            </a:r>
            <a:r>
              <a:rPr lang="en-GB" sz="3200" dirty="0">
                <a:latin typeface="+mj-lt"/>
              </a:rPr>
              <a:t>valuation</a:t>
            </a:r>
          </a:p>
          <a:p>
            <a:endParaRPr lang="en-GB" sz="3200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B1F70-52D7-4960-9CA0-BFF59D812FB9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D38D922-09CB-4BA4-97C3-26CFDFD9A07C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556D8FA-B439-4B03-82DF-DE61F5E49902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F3D8DF8-B1E3-4124-9D89-DE14C381A174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8385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B1F70-52D7-4960-9CA0-BFF59D812FB9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D38D922-09CB-4BA4-97C3-26CFDFD9A07C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556D8FA-B439-4B03-82DF-DE61F5E49902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F3D8DF8-B1E3-4124-9D89-DE14C381A174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C363E0-F42F-4A56-85E7-E60465DEF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46" y="197366"/>
            <a:ext cx="8355911" cy="6266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CA4E6E-279B-4A8B-BD2E-04336D95493B}"/>
              </a:ext>
            </a:extLst>
          </p:cNvPr>
          <p:cNvSpPr txBox="1"/>
          <p:nvPr/>
        </p:nvSpPr>
        <p:spPr>
          <a:xfrm rot="16200000">
            <a:off x="-2507782" y="2629469"/>
            <a:ext cx="6346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70AD47"/>
                </a:solidFill>
              </a:rPr>
              <a:t>AFGHANISTAN</a:t>
            </a:r>
          </a:p>
        </p:txBody>
      </p:sp>
    </p:spTree>
    <p:extLst>
      <p:ext uri="{BB962C8B-B14F-4D97-AF65-F5344CB8AC3E}">
        <p14:creationId xmlns:p14="http://schemas.microsoft.com/office/powerpoint/2010/main" val="329679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B1F70-52D7-4960-9CA0-BFF59D812FB9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D38D922-09CB-4BA4-97C3-26CFDFD9A07C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556D8FA-B439-4B03-82DF-DE61F5E49902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F3D8DF8-B1E3-4124-9D89-DE14C381A174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AFCE6C-2438-451B-A87D-829A59FB6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638FDA-C9F3-487B-B650-9AE053ED4332}"/>
              </a:ext>
            </a:extLst>
          </p:cNvPr>
          <p:cNvSpPr txBox="1"/>
          <p:nvPr/>
        </p:nvSpPr>
        <p:spPr>
          <a:xfrm rot="16200000">
            <a:off x="-1360227" y="2644549"/>
            <a:ext cx="407765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solidFill>
                  <a:srgbClr val="70AD47"/>
                </a:solidFill>
              </a:rPr>
              <a:t>NEPAL</a:t>
            </a:r>
          </a:p>
        </p:txBody>
      </p:sp>
    </p:spTree>
    <p:extLst>
      <p:ext uri="{BB962C8B-B14F-4D97-AF65-F5344CB8AC3E}">
        <p14:creationId xmlns:p14="http://schemas.microsoft.com/office/powerpoint/2010/main" val="310568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B1F70-52D7-4960-9CA0-BFF59D812FB9}"/>
              </a:ext>
            </a:extLst>
          </p:cNvPr>
          <p:cNvGrpSpPr/>
          <p:nvPr/>
        </p:nvGrpSpPr>
        <p:grpSpPr>
          <a:xfrm>
            <a:off x="11570244" y="0"/>
            <a:ext cx="621756" cy="6858000"/>
            <a:chOff x="0" y="0"/>
            <a:chExt cx="410963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D38D922-09CB-4BA4-97C3-26CFDFD9A07C}"/>
                </a:ext>
              </a:extLst>
            </p:cNvPr>
            <p:cNvSpPr/>
            <p:nvPr/>
          </p:nvSpPr>
          <p:spPr>
            <a:xfrm rot="16200000">
              <a:off x="-3366427" y="3366427"/>
              <a:ext cx="6858000" cy="12514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556D8FA-B439-4B03-82DF-DE61F5E49902}"/>
                </a:ext>
              </a:extLst>
            </p:cNvPr>
            <p:cNvSpPr/>
            <p:nvPr/>
          </p:nvSpPr>
          <p:spPr>
            <a:xfrm rot="16200000">
              <a:off x="-3240335" y="3366427"/>
              <a:ext cx="6858000" cy="125146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F3D8DF8-B1E3-4124-9D89-DE14C381A174}"/>
                </a:ext>
              </a:extLst>
            </p:cNvPr>
            <p:cNvSpPr/>
            <p:nvPr/>
          </p:nvSpPr>
          <p:spPr>
            <a:xfrm rot="16200000">
              <a:off x="-3080610" y="3366427"/>
              <a:ext cx="6858000" cy="1251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70746B-0928-4574-A5A0-6A78E92EA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70" y="344524"/>
            <a:ext cx="8206909" cy="6168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007638-24FF-4E27-BAC4-E18A32CDA2A2}"/>
              </a:ext>
            </a:extLst>
          </p:cNvPr>
          <p:cNvSpPr txBox="1"/>
          <p:nvPr/>
        </p:nvSpPr>
        <p:spPr>
          <a:xfrm rot="16200000">
            <a:off x="-2231087" y="2352450"/>
            <a:ext cx="61241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solidFill>
                  <a:srgbClr val="70AD47"/>
                </a:solidFill>
              </a:rPr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61663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477</Words>
  <Application>Microsoft Office PowerPoint</Application>
  <PresentationFormat>Widescreen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Ebrima</vt:lpstr>
      <vt:lpstr>Helvetica Neue</vt:lpstr>
      <vt:lpstr>Times New Roman</vt:lpstr>
      <vt:lpstr>Wingdings</vt:lpstr>
      <vt:lpstr>Office Theme</vt:lpstr>
      <vt:lpstr>Custom Design</vt:lpstr>
      <vt:lpstr>PowerPoint Presentation</vt:lpstr>
      <vt:lpstr>I am a woman who uses drugs and…</vt:lpstr>
      <vt:lpstr>I am a woman in prison and…</vt:lpstr>
      <vt:lpstr>PowerPoint Presentation</vt:lpstr>
      <vt:lpstr>UNODC support to countries: Using the human rights &amp; gender lenses </vt:lpstr>
      <vt:lpstr>Gender-responsive programming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Legal and Structural Barriers to HIV Services;  HIV Services for Women Prisoners and Women Who Inject Drugs in  Afghanistan, Nepal and Pakistan</dc:title>
  <dc:creator>Shelby Elizabeth Carrothers</dc:creator>
  <cp:lastModifiedBy>Saal</cp:lastModifiedBy>
  <cp:revision>152</cp:revision>
  <cp:lastPrinted>2018-07-20T14:37:02Z</cp:lastPrinted>
  <dcterms:created xsi:type="dcterms:W3CDTF">2018-07-16T08:23:42Z</dcterms:created>
  <dcterms:modified xsi:type="dcterms:W3CDTF">2018-07-25T13:41:29Z</dcterms:modified>
</cp:coreProperties>
</file>